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Nunito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iHMNe6S2cjJrxFjlPaMOFIYRF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PTSans-regular.fntdata"/><Relationship Id="rId16" Type="http://schemas.openxmlformats.org/officeDocument/2006/relationships/font" Target="fonts/Nunito-boldItalic.fntdata"/><Relationship Id="rId5" Type="http://schemas.openxmlformats.org/officeDocument/2006/relationships/slide" Target="slides/slide1.xml"/><Relationship Id="rId19" Type="http://schemas.openxmlformats.org/officeDocument/2006/relationships/font" Target="fonts/PTSans-italic.fntdata"/><Relationship Id="rId6" Type="http://schemas.openxmlformats.org/officeDocument/2006/relationships/slide" Target="slides/slide2.xml"/><Relationship Id="rId18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37724" y="3200281"/>
            <a:ext cx="723054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SynergIA: Processador NF-e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Transformando dados fiscais em inteligência estratégica através da automação e IA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301500" y="641150"/>
            <a:ext cx="8002200" cy="56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Nunito"/>
              <a:buNone/>
            </a:pPr>
            <a:r>
              <a:rPr b="0" i="0" lang="en-US" sz="73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 se cada nota fiscal pudesse se processar sozinha?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301502" y="5447965"/>
            <a:ext cx="75138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Milhares de XMLs acumulados. Horas de digitação manual. Erros de classificação. Duplicidades. Retrabalho constante. Este é o cenário diário de escritórios contábeis e departamentos fiscais no Brasil.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3204" y="2540198"/>
            <a:ext cx="4887873" cy="314920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37724" y="1501735"/>
            <a:ext cx="741521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 Problema que Resolvemos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837724" y="2564725"/>
            <a:ext cx="3614618" cy="2520910"/>
          </a:xfrm>
          <a:prstGeom prst="roundRect">
            <a:avLst>
              <a:gd fmla="val 14244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1099899" y="2826901"/>
            <a:ext cx="298811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Processamento Manual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099899" y="3322439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Extração repetitiva de dados XML consome tempo valioso dos analistas fiscais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4691658" y="2564725"/>
            <a:ext cx="3614618" cy="2520910"/>
          </a:xfrm>
          <a:prstGeom prst="roundRect">
            <a:avLst>
              <a:gd fmla="val 14244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4953833" y="2826901"/>
            <a:ext cx="3090267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Duplicidade de Registros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4953833" y="3674388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Falta de controle gera retrabalho e compromete a conformidade tributária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837724" y="5324951"/>
            <a:ext cx="7468553" cy="1402913"/>
          </a:xfrm>
          <a:prstGeom prst="roundRect">
            <a:avLst>
              <a:gd fmla="val 25595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099899" y="5587127"/>
            <a:ext cx="286988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Classificação Incorreta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99899" y="6082665"/>
            <a:ext cx="694420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Erros em CFOP e NCM criam riscos fiscais e dificultam auditorias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480518" y="377550"/>
            <a:ext cx="12077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Nossa Solução: Hub Inteligente de Ingestão Fiscal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480525" y="1079085"/>
            <a:ext cx="1366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PT Sans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SynergIA é uma plataforma web que processa automaticamente arquivos XML e ZIP de Notas Fiscais Eletrônicas, utilizando: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480525" y="1662117"/>
            <a:ext cx="679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Interface intuitiva e responsiva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480525" y="2165350"/>
            <a:ext cx="679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Extração automática de dados estruturados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7279725" y="1662125"/>
            <a:ext cx="679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Detecção inteligente de duplicidades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7279725" y="2165347"/>
            <a:ext cx="679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Enriquecimento semântico via IA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2757100"/>
            <a:ext cx="10144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>
            <a:off x="837724" y="1405771"/>
            <a:ext cx="869537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Arquitetura Tecnológica Acessível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837724" y="2588538"/>
            <a:ext cx="239316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837724" y="2964894"/>
            <a:ext cx="6357818" cy="3048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837724" y="2562187"/>
            <a:ext cx="335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Interface Web Responsiva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837724" y="3272975"/>
            <a:ext cx="6357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HTML5/CSS3 com feedback visual em tempo real e cartões de pré-visualização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7434858" y="2588538"/>
            <a:ext cx="239316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434858" y="2964894"/>
            <a:ext cx="6357818" cy="30480"/>
          </a:xfrm>
          <a:prstGeom prst="rect">
            <a:avLst/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7434858" y="2562187"/>
            <a:ext cx="3789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Back-end Google Apps Script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7434820" y="3273050"/>
            <a:ext cx="6357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Processamento assíncrono, parsing XML e controle de integridade de dados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DD7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837724" y="4823523"/>
            <a:ext cx="3487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Persistência Google Sheets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837761" y="5494754"/>
            <a:ext cx="6357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Base estruturada com 25 colunas padronizadas e deduplicação por chave de acesso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48A8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7434858" y="4823523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Automação n8n + 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7434858" y="5494829"/>
            <a:ext cx="6357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Agentes especializados enriquecem CFOP e NCM com descrições oficiais automaticamente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/>
          <p:nvPr/>
        </p:nvSpPr>
        <p:spPr>
          <a:xfrm>
            <a:off x="6324124" y="909280"/>
            <a:ext cx="651807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Diferenciais Competitivos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124" y="1972270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7341394" y="2174200"/>
            <a:ext cx="318480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Deduplicação Inteligente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341394" y="2669738"/>
            <a:ext cx="64512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Sistema verifica automaticamente chaves de acesso de 44 dígitos, eliminando registros duplicados e evitando retrabalho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124" y="3914537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7341394" y="4116467"/>
            <a:ext cx="295882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Enriquecimento com 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341394" y="4612005"/>
            <a:ext cx="64512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Agentes LLM contextualizam códigos fiscais com descrições oficiais, transformando dados em conhecimento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4124" y="5856803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7341394" y="6058733"/>
            <a:ext cx="351948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100% Gratuito e Replicável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7341394" y="6554272"/>
            <a:ext cx="64512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Tecnologias acessíveis sem custos de licença ou infraestrutura, democratizando a inovação fiscal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391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>
            <a:off x="776645" y="3384232"/>
            <a:ext cx="5221486" cy="65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Impacto e Resultados</a:t>
            </a:r>
            <a:endParaRPr b="0" i="0" sz="4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76645" y="4480560"/>
            <a:ext cx="4174093" cy="732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50"/>
              <a:buFont typeface="Nunito"/>
              <a:buNone/>
            </a:pPr>
            <a:r>
              <a:rPr b="0" i="0" lang="en-US" sz="5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90%</a:t>
            </a:r>
            <a:endParaRPr b="0" i="0" sz="5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1558290" y="5489972"/>
            <a:ext cx="2610683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Nunit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Redução de Tempo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776645" y="5949434"/>
            <a:ext cx="4174093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Processamento que levava horas agora ocorre em minutos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5228034" y="4480560"/>
            <a:ext cx="4174212" cy="732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50"/>
              <a:buFont typeface="Nunito"/>
              <a:buNone/>
            </a:pPr>
            <a:r>
              <a:rPr b="0" i="0" lang="en-US" sz="5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100%</a:t>
            </a:r>
            <a:endParaRPr b="0" i="0" sz="5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6009799" y="5489972"/>
            <a:ext cx="2610683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Nunit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Precisão de Dados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5228034" y="5949434"/>
            <a:ext cx="4174212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Eliminação de erros de digitação e classificação manual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9679543" y="4480560"/>
            <a:ext cx="4174212" cy="732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50"/>
              <a:buFont typeface="Nunito"/>
              <a:buNone/>
            </a:pPr>
            <a:r>
              <a:rPr b="0" i="0" lang="en-US" sz="5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25</a:t>
            </a:r>
            <a:endParaRPr b="0" i="0" sz="5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0461308" y="5489972"/>
            <a:ext cx="2610683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Nunit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Campos Estruturados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9679543" y="5949434"/>
            <a:ext cx="4174212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Dados prontos para BI, auditoria e integração com ERPs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776645" y="6909078"/>
            <a:ext cx="13077111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Sistema operacional e testado, com interface estável, fluxo de enriquecimento em produção e governança de dados implementada. Pronto para adoção em ambientes reais.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5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/>
          <p:nvPr/>
        </p:nvSpPr>
        <p:spPr>
          <a:xfrm>
            <a:off x="716756" y="563166"/>
            <a:ext cx="7710487" cy="1204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Nunito"/>
              <a:buNone/>
            </a:pPr>
            <a:r>
              <a:rPr b="0" i="0" lang="en-US" sz="3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Junte-se à Transformação Digital Fiscal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716756" y="2259092"/>
            <a:ext cx="3605451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SynergIA representa o futuro da contabilidade: onde automação e inteligência artificial libertam profissionais do trabalho repetitivo para focar no pensamento estratégico.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716756" y="4081701"/>
            <a:ext cx="3605451" cy="98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Este projeto demonstra viabilidade técnica, impacto prático e potencial de mercado.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716756" y="5248989"/>
            <a:ext cx="3605451" cy="131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Reconhecemos esta solução como uma contribuição significativa para a modernização do setor contábil brasileiro.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4829413" y="2305169"/>
            <a:ext cx="3605451" cy="1575673"/>
          </a:xfrm>
          <a:prstGeom prst="roundRect">
            <a:avLst>
              <a:gd fmla="val 19497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5057061" y="2532817"/>
            <a:ext cx="614363" cy="614363"/>
          </a:xfrm>
          <a:prstGeom prst="roundRect">
            <a:avLst>
              <a:gd fmla="val 14882220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6010" y="2701766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5057061" y="3351967"/>
            <a:ext cx="240946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Inovação Aplicada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4829413" y="4085630"/>
            <a:ext cx="3605451" cy="1575673"/>
          </a:xfrm>
          <a:prstGeom prst="roundRect">
            <a:avLst>
              <a:gd fmla="val 19497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5057061" y="4313277"/>
            <a:ext cx="614363" cy="614363"/>
          </a:xfrm>
          <a:prstGeom prst="roundRect">
            <a:avLst>
              <a:gd fmla="val 14882220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010" y="4482227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5057061" y="5132427"/>
            <a:ext cx="275355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Problema Real Resolvido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829413" y="5866090"/>
            <a:ext cx="3605451" cy="1575673"/>
          </a:xfrm>
          <a:prstGeom prst="roundRect">
            <a:avLst>
              <a:gd fmla="val 19497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5057061" y="6093738"/>
            <a:ext cx="614363" cy="614363"/>
          </a:xfrm>
          <a:prstGeom prst="roundRect">
            <a:avLst>
              <a:gd fmla="val 14882220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1" name="Google Shape;16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6010" y="6262688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5057061" y="6912888"/>
            <a:ext cx="2505789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Modernização Contábil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